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468" r:id="rId2"/>
    <p:sldId id="503" r:id="rId3"/>
    <p:sldId id="499" r:id="rId4"/>
    <p:sldId id="504" r:id="rId5"/>
    <p:sldId id="502" r:id="rId6"/>
    <p:sldId id="508" r:id="rId7"/>
    <p:sldId id="509" r:id="rId8"/>
    <p:sldId id="510" r:id="rId9"/>
    <p:sldId id="511" r:id="rId10"/>
    <p:sldId id="513" r:id="rId11"/>
    <p:sldId id="514" r:id="rId12"/>
    <p:sldId id="505" r:id="rId13"/>
    <p:sldId id="264" r:id="rId14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5EA"/>
    <a:srgbClr val="38AA00"/>
    <a:srgbClr val="766363"/>
    <a:srgbClr val="00324D"/>
    <a:srgbClr val="FF6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304"/>
    <p:restoredTop sz="86369"/>
  </p:normalViewPr>
  <p:slideViewPr>
    <p:cSldViewPr snapToGrid="0">
      <p:cViewPr varScale="1">
        <p:scale>
          <a:sx n="62" d="100"/>
          <a:sy n="62" d="100"/>
        </p:scale>
        <p:origin x="966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97" d="100"/>
          <a:sy n="97" d="100"/>
        </p:scale>
        <p:origin x="5336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9999AFE6-721E-1D92-FFC0-72E02DBB97B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BA598C0A-ECF9-B897-80D5-1AE7ABA3058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369B9F-131C-2846-AB8F-CEE154B4CAEB}" type="datetimeFigureOut">
              <a:rPr lang="es-CO" smtClean="0"/>
              <a:t>4/04/2023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88F308B-0102-A0B4-9A23-E807C735E85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E7CACDD-5D14-572A-2591-609B03F1682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93070F-3F68-E043-9CC3-B53B4F22454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7004591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60CB96-A603-FF42-AE46-F5F75F80A67B}" type="datetimeFigureOut">
              <a:rPr lang="es-CO" smtClean="0"/>
              <a:t>4/04/2023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06C58E-460D-4A4B-B0C2-1191B9D14FC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213026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1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789272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3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8773065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/>
              <a:t>etalurgico</a:t>
            </a:r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7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2643003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9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6623119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12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582742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95260C-E8AD-B240-9481-5B2FE14A60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8F4960B-AC04-294C-9B8A-B10830EF5F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9F720DD-BA8F-C443-A59E-F0EEAF843A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4/04/2023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9A1676A-B50F-4048-B9A0-67475225D0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0B408DD-191C-9940-B5DC-9B04378C8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794502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C07BF5-7EFA-9943-8CEE-7006AC893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EFF53FB-B16B-7444-99CF-B7533C11E2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C9133D3-834D-0942-99DE-29F15E8DC4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4/04/2023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A5A02E1-CB07-7943-ACA2-6FF8387D3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12BC7A9-2B5F-1841-91C8-9460E3E551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11478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7B25968F-984F-8BF4-4FF0-2432A9923EB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27833" y="317431"/>
            <a:ext cx="811391" cy="790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8285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5C11DF48-6A7C-3349-8650-2AA87E5D5E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95D61C96-3D9F-F745-A812-5EC81CEB48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3F61D3C-242D-F544-9883-3EEF515CE8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4/04/2023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CAB2518-6961-A143-A5EE-C5606EBA48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86FEAD3-1533-7A45-8011-C0C84A1DC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816216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Patrón de fondo&#10;&#10;Descripción generada automáticamente">
            <a:extLst>
              <a:ext uri="{FF2B5EF4-FFF2-40B4-BE49-F238E27FC236}">
                <a16:creationId xmlns:a16="http://schemas.microsoft.com/office/drawing/2014/main" id="{EDE1298D-A4F7-F1E4-F1B3-3D2F5117E04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69B39820-C822-5D71-439D-76D8E95C16E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4859" y="303050"/>
            <a:ext cx="855785" cy="833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3603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CE09D5-8681-04F4-0AD1-7206C3FF5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EB62C8D-42BE-8DF8-DDA7-6DDCB2389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4/04/2023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19F9D5C3-AD35-C818-D069-AB2D8EBBEE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E106A169-E84D-2DE1-E7CC-7058F9C00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456598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7DFF890D-F3AC-9928-32A3-F179DB21A0E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9469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817F6C-CDBB-234C-B00B-255C60E54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9743F10-0075-0F47-A0C2-0071CB2B38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AB4C6E2-1F45-C54F-A384-6BA60BB5E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4/04/2023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F44B0E8-9C87-6C41-96F5-6419B50005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DD08979-815A-D443-B424-FB031F975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6422036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4B3E04-413C-394A-94BD-6FD1D56E1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2E8DEAC-948A-0F4A-9098-1EA5A30BE3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F0E9B39-9659-7747-851C-17A0C73C8B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4/04/2023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990AE33-28EE-274E-8E15-02A1474831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EA1D99B-0619-1847-8509-03589920E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303769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0119BB-39AA-4B48-BB60-3EE344FF2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8E8365F-8201-9D4B-85A4-E53E8819A8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674364B-4945-0A4D-A279-35519E3F46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868BFB1-0C38-A141-AB7B-22CD10FF3F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4/04/2023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FF6516E-C104-3E4A-BC0F-DC137BD98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2C08597-16B2-3B42-B59A-8815DD747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425473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44272C-3F8B-AF4A-82BE-E5BE9107D7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4B8DA00-E62A-A54E-BC50-AEBAAF2516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36E9F7D8-1A62-544F-A4E2-23A591854B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21895FC1-5F27-B640-81B9-33366BECB5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400D0329-F1AE-FE44-A7B4-B16B429A0C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5A80CE19-B065-6E4F-A207-999BBF94CA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4/04/2023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299C46BF-4920-E443-B109-668969C5E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9C417FDA-D0D0-AD4C-9F49-6FFEC4BC6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69540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C92FB5-1F0C-DE4B-8A05-DE0792814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5AF7F14C-AA7D-3049-A400-4AC6EED537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4/04/2023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746EF7E-3912-BF43-BEB6-49819D4EEF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9BD767C9-209C-E54C-90E7-5176E4464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8228511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77E92712-14E7-954C-8C23-33CD3DBD71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4/04/2023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FD7BCE5F-F417-1247-9F26-F4B713468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0B4FC7D-A6BA-0840-87AD-C71B1896B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416207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F2BE35-F0B5-DA4A-BE9E-AACFF26FF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E62C38B-5384-914E-829A-352266F70B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79E434B-6E01-8148-AB00-051DDD4020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E3E8B8D-7A8A-794B-83A8-6920142BBB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4/04/2023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82F34C9-1A26-0B41-8AE3-21E599CC5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82100B2-B969-0340-BEE2-F5FE05353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97146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ADFDE3-8BDA-6F45-A442-3C2913AE52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C08B3433-597C-7E43-A088-A50E4434313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20DB791-C948-D149-A74A-0C0DFCA0B4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145138C-C370-6E42-902A-0DD2F4F614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4/04/2023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A61561C-CA9F-0943-8A3E-60233368C6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7B72CA4-FB9F-FB4B-8159-119C3846C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695029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C6EFFBE1-33C9-1D48-A916-7535B68EC6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778E02A-26CF-6C46-A280-67C4AA0551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CE7CDF9-2DDE-C04D-A9B9-78F138A1C3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986248-06F7-A441-A47A-264EBD310E11}" type="datetimeFigureOut">
              <a:rPr lang="es-CO" smtClean="0"/>
              <a:t>4/04/2023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67570B4-267C-034E-B58B-04C03C9E55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041693D-7DB1-1144-97E3-85753EC9A0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0626094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62" r:id="rId11"/>
    <p:sldLayoutId id="2147483659" r:id="rId12"/>
    <p:sldLayoutId id="2147483663" r:id="rId13"/>
    <p:sldLayoutId id="2147483675" r:id="rId14"/>
    <p:sldLayoutId id="2147483673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/>
          <p:cNvSpPr txBox="1"/>
          <p:nvPr/>
        </p:nvSpPr>
        <p:spPr>
          <a:xfrm>
            <a:off x="995422" y="2551837"/>
            <a:ext cx="64536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Work Sans" pitchFamily="2" charset="77"/>
              </a:rPr>
              <a:t>MARKET SYSTEM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CECE78F6-7880-498B-A60B-B107EBB953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531" r="57673"/>
          <a:stretch/>
        </p:blipFill>
        <p:spPr>
          <a:xfrm>
            <a:off x="7324331" y="2551837"/>
            <a:ext cx="1286269" cy="1128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6166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C1D880-FC17-3789-2435-5FF7492EA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</p:spPr>
        <p:txBody>
          <a:bodyPr/>
          <a:lstStyle/>
          <a:p>
            <a:r>
              <a:rPr lang="es-CO" dirty="0">
                <a:solidFill>
                  <a:schemeClr val="bg1"/>
                </a:solidFill>
                <a:latin typeface="Work Sans Medium" pitchFamily="2" charset="77"/>
              </a:rPr>
              <a:t>Delimitación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EEC5FDC4-9A2A-F31D-6455-7D47B1B835F3}"/>
              </a:ext>
            </a:extLst>
          </p:cNvPr>
          <p:cNvSpPr txBox="1">
            <a:spLocks/>
          </p:cNvSpPr>
          <p:nvPr/>
        </p:nvSpPr>
        <p:spPr>
          <a:xfrm>
            <a:off x="9775121" y="510142"/>
            <a:ext cx="1080000" cy="540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s-ES" sz="1600" b="1" dirty="0">
                <a:solidFill>
                  <a:schemeClr val="bg1"/>
                </a:solidFill>
                <a:latin typeface="Work Sans Light" pitchFamily="2" charset="77"/>
              </a:rPr>
              <a:t>Logo Empresa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CA39C3C-B25E-C804-C832-61458138A925}"/>
              </a:ext>
            </a:extLst>
          </p:cNvPr>
          <p:cNvSpPr txBox="1"/>
          <p:nvPr/>
        </p:nvSpPr>
        <p:spPr>
          <a:xfrm>
            <a:off x="372353" y="1667521"/>
            <a:ext cx="1144729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dirty="0">
                <a:highlight>
                  <a:srgbClr val="C0C0C0"/>
                </a:highlight>
                <a:latin typeface="Work Sans Light" pitchFamily="2" charset="77"/>
              </a:rPr>
              <a:t>Párrafo o separación por punto describiendo (máximo 6 líneas por párrafo):</a:t>
            </a:r>
          </a:p>
          <a:p>
            <a:endParaRPr lang="es-MX" sz="1600" dirty="0">
              <a:highlight>
                <a:srgbClr val="C0C0C0"/>
              </a:highlight>
              <a:latin typeface="Work Sans Light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600" dirty="0">
                <a:highlight>
                  <a:srgbClr val="C0C0C0"/>
                </a:highlight>
                <a:latin typeface="Work Sans Light" pitchFamily="2" charset="77"/>
              </a:rPr>
              <a:t>El cronograma: Hasta dónde va el proyecto en términos de Tiempo, actividades, evidencias, responsables, entre otros (Revisar concepto de Modelo Gantt)</a:t>
            </a:r>
          </a:p>
          <a:p>
            <a:endParaRPr lang="es-MX" sz="1600" dirty="0">
              <a:highlight>
                <a:srgbClr val="C0C0C0"/>
              </a:highlight>
              <a:latin typeface="Work Sans Light" pitchFamily="2" charset="77"/>
            </a:endParaRPr>
          </a:p>
          <a:p>
            <a:r>
              <a:rPr lang="es-MX" sz="1600" b="1" dirty="0">
                <a:highlight>
                  <a:srgbClr val="C0C0C0"/>
                </a:highlight>
                <a:latin typeface="Work Sans Light" pitchFamily="2" charset="77"/>
              </a:rPr>
              <a:t>NOTA</a:t>
            </a:r>
            <a:r>
              <a:rPr lang="es-MX" sz="1600" dirty="0">
                <a:highlight>
                  <a:srgbClr val="C0C0C0"/>
                </a:highlight>
                <a:latin typeface="Work Sans Light" pitchFamily="2" charset="77"/>
              </a:rPr>
              <a:t>: No se usan viñetas o numeración, a menos que sea para contar o describir una serie de pasos. Se pueden utilizar imágenes de apoyo.</a:t>
            </a:r>
          </a:p>
          <a:p>
            <a:endParaRPr lang="es-MX" sz="1600" dirty="0">
              <a:latin typeface="Work Sans Light" pitchFamily="2" charset="77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DDC32A71-EDAF-2411-851C-28CF778F01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5121" y="510142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8266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F67CBC-1536-A090-A5B5-FE205F3AF4AD}"/>
              </a:ext>
            </a:extLst>
          </p:cNvPr>
          <p:cNvSpPr txBox="1">
            <a:spLocks/>
          </p:cNvSpPr>
          <p:nvPr/>
        </p:nvSpPr>
        <p:spPr>
          <a:xfrm>
            <a:off x="456236" y="457723"/>
            <a:ext cx="10515600" cy="6765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dirty="0">
                <a:solidFill>
                  <a:schemeClr val="tx1">
                    <a:lumMod val="95000"/>
                    <a:lumOff val="5000"/>
                  </a:schemeClr>
                </a:solidFill>
                <a:latin typeface="Work Sans Medium" pitchFamily="2" charset="77"/>
              </a:rPr>
              <a:t>Delimitación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8F398273-E570-FD0C-5679-CE05DCAEEED3}"/>
              </a:ext>
            </a:extLst>
          </p:cNvPr>
          <p:cNvSpPr txBox="1">
            <a:spLocks/>
          </p:cNvSpPr>
          <p:nvPr/>
        </p:nvSpPr>
        <p:spPr>
          <a:xfrm>
            <a:off x="9775121" y="510142"/>
            <a:ext cx="1080000" cy="54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s-ES" sz="1600" dirty="0">
                <a:latin typeface="Work Sans Light" pitchFamily="2" charset="77"/>
              </a:rPr>
              <a:t>Logo Empresa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AF636D40-6663-725B-8E0D-34BDB07692AF}"/>
              </a:ext>
            </a:extLst>
          </p:cNvPr>
          <p:cNvSpPr txBox="1"/>
          <p:nvPr/>
        </p:nvSpPr>
        <p:spPr>
          <a:xfrm>
            <a:off x="372353" y="1667521"/>
            <a:ext cx="114472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600" dirty="0">
                <a:latin typeface="Work Sans Light" pitchFamily="2" charset="77"/>
              </a:rPr>
              <a:t>“Si se requiere esta diapositiva, de lo contrario eliminarla”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BD0748D-916B-3EA1-02A9-760E1BE319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5121" y="526022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3112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C1D880-FC17-3789-2435-5FF7492EA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</p:spPr>
        <p:txBody>
          <a:bodyPr>
            <a:normAutofit/>
          </a:bodyPr>
          <a:lstStyle/>
          <a:p>
            <a:r>
              <a:rPr lang="es-ES" sz="3200" dirty="0">
                <a:solidFill>
                  <a:schemeClr val="bg1"/>
                </a:solidFill>
                <a:latin typeface="Work Sans Medium" pitchFamily="2" charset="77"/>
              </a:rPr>
              <a:t>Entregables Proyecto Formativo</a:t>
            </a:r>
            <a:br>
              <a:rPr lang="es-ES" sz="3200" dirty="0">
                <a:solidFill>
                  <a:schemeClr val="bg1"/>
                </a:solidFill>
                <a:latin typeface="Work Sans Medium" pitchFamily="2" charset="77"/>
              </a:rPr>
            </a:br>
            <a:r>
              <a:rPr lang="es-ES" sz="3200" dirty="0">
                <a:solidFill>
                  <a:schemeClr val="bg1"/>
                </a:solidFill>
                <a:latin typeface="Work Sans Medium" pitchFamily="2" charset="77"/>
              </a:rPr>
              <a:t>por Trimestre</a:t>
            </a:r>
            <a:endParaRPr lang="es-CO" sz="3200" dirty="0">
              <a:solidFill>
                <a:schemeClr val="bg1"/>
              </a:solidFill>
              <a:latin typeface="Work Sans Medium" pitchFamily="2" charset="77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EEC5FDC4-9A2A-F31D-6455-7D47B1B835F3}"/>
              </a:ext>
            </a:extLst>
          </p:cNvPr>
          <p:cNvSpPr txBox="1">
            <a:spLocks/>
          </p:cNvSpPr>
          <p:nvPr/>
        </p:nvSpPr>
        <p:spPr>
          <a:xfrm>
            <a:off x="9775121" y="510142"/>
            <a:ext cx="1080000" cy="540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s-ES" sz="1600" b="1" dirty="0">
                <a:solidFill>
                  <a:schemeClr val="bg1"/>
                </a:solidFill>
                <a:latin typeface="Work Sans Light" pitchFamily="2" charset="77"/>
              </a:rPr>
              <a:t>Logo Empresa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61E176E7-6E48-7043-4A78-359C9D31D057}"/>
              </a:ext>
            </a:extLst>
          </p:cNvPr>
          <p:cNvSpPr txBox="1"/>
          <p:nvPr/>
        </p:nvSpPr>
        <p:spPr>
          <a:xfrm>
            <a:off x="1366063" y="1881018"/>
            <a:ext cx="385436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400" dirty="0">
                <a:latin typeface="Work Sans Light" pitchFamily="2" charset="77"/>
              </a:rPr>
              <a:t>Plan de Proyecto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400" dirty="0">
                <a:latin typeface="Work Sans Light" pitchFamily="2" charset="77"/>
              </a:rPr>
              <a:t>Levantamiento de Información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400" dirty="0">
                <a:latin typeface="Work Sans Light" pitchFamily="2" charset="77"/>
              </a:rPr>
              <a:t>Diagrama de Procesos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400" dirty="0">
                <a:latin typeface="Work Sans Light" pitchFamily="2" charset="77"/>
              </a:rPr>
              <a:t>IEEE-830 o Historias de Usuario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400" dirty="0">
                <a:latin typeface="Work Sans Light" pitchFamily="2" charset="77"/>
              </a:rPr>
              <a:t>Diagrama Casos de Uso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400" dirty="0">
                <a:latin typeface="Work Sans Light" pitchFamily="2" charset="77"/>
              </a:rPr>
              <a:t>Casos de Uso Extendido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400" dirty="0">
                <a:latin typeface="Work Sans Light" pitchFamily="2" charset="77"/>
              </a:rPr>
              <a:t>Diagrama de Clases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400" dirty="0">
                <a:latin typeface="Work Sans Light" pitchFamily="2" charset="77"/>
              </a:rPr>
              <a:t>Prototipo No Funcional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400" dirty="0">
                <a:latin typeface="Work Sans Light" pitchFamily="2" charset="77"/>
              </a:rPr>
              <a:t>Patrón de Diseño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400" dirty="0">
                <a:latin typeface="Work Sans Light" pitchFamily="2" charset="77"/>
              </a:rPr>
              <a:t>Entregables</a:t>
            </a:r>
            <a:endParaRPr lang="es-CO" sz="1400" dirty="0">
              <a:latin typeface="Work Sans Light" pitchFamily="2" charset="77"/>
            </a:endParaRPr>
          </a:p>
        </p:txBody>
      </p:sp>
      <p:grpSp>
        <p:nvGrpSpPr>
          <p:cNvPr id="12" name="Grupo 11">
            <a:extLst>
              <a:ext uri="{FF2B5EF4-FFF2-40B4-BE49-F238E27FC236}">
                <a16:creationId xmlns:a16="http://schemas.microsoft.com/office/drawing/2014/main" id="{1CFE1397-E268-A3A6-3EA4-AB17D743D504}"/>
              </a:ext>
            </a:extLst>
          </p:cNvPr>
          <p:cNvGrpSpPr/>
          <p:nvPr/>
        </p:nvGrpSpPr>
        <p:grpSpPr>
          <a:xfrm>
            <a:off x="1111717" y="1494678"/>
            <a:ext cx="3239167" cy="347863"/>
            <a:chOff x="668953" y="1494678"/>
            <a:chExt cx="3239167" cy="347863"/>
          </a:xfrm>
        </p:grpSpPr>
        <p:sp>
          <p:nvSpPr>
            <p:cNvPr id="3" name="Rectángulo 2">
              <a:extLst>
                <a:ext uri="{FF2B5EF4-FFF2-40B4-BE49-F238E27FC236}">
                  <a16:creationId xmlns:a16="http://schemas.microsoft.com/office/drawing/2014/main" id="{5F88D1D8-4E77-172A-4075-4BC0AE7244E2}"/>
                </a:ext>
              </a:extLst>
            </p:cNvPr>
            <p:cNvSpPr/>
            <p:nvPr/>
          </p:nvSpPr>
          <p:spPr>
            <a:xfrm>
              <a:off x="781688" y="1796822"/>
              <a:ext cx="971956" cy="457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8" name="Título 1">
              <a:extLst>
                <a:ext uri="{FF2B5EF4-FFF2-40B4-BE49-F238E27FC236}">
                  <a16:creationId xmlns:a16="http://schemas.microsoft.com/office/drawing/2014/main" id="{16C39CA5-CC93-B536-2382-65125837F350}"/>
                </a:ext>
              </a:extLst>
            </p:cNvPr>
            <p:cNvSpPr txBox="1">
              <a:spLocks/>
            </p:cNvSpPr>
            <p:nvPr/>
          </p:nvSpPr>
          <p:spPr>
            <a:xfrm>
              <a:off x="668953" y="1494678"/>
              <a:ext cx="3239167" cy="294592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s-CO" sz="1800" b="1" dirty="0">
                  <a:solidFill>
                    <a:srgbClr val="38AA00"/>
                  </a:solidFill>
                  <a:latin typeface="Work Sans Light" pitchFamily="2" charset="77"/>
                </a:rPr>
                <a:t>Primer Trimestre</a:t>
              </a:r>
            </a:p>
          </p:txBody>
        </p:sp>
      </p:grpSp>
      <p:sp>
        <p:nvSpPr>
          <p:cNvPr id="13" name="CuadroTexto 12">
            <a:extLst>
              <a:ext uri="{FF2B5EF4-FFF2-40B4-BE49-F238E27FC236}">
                <a16:creationId xmlns:a16="http://schemas.microsoft.com/office/drawing/2014/main" id="{DA55306B-6A90-067D-7E3E-9A883AF81519}"/>
              </a:ext>
            </a:extLst>
          </p:cNvPr>
          <p:cNvSpPr txBox="1"/>
          <p:nvPr/>
        </p:nvSpPr>
        <p:spPr>
          <a:xfrm>
            <a:off x="1366063" y="4602498"/>
            <a:ext cx="385436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Modelo Entidad Relación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Modelo Relacional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Diccionario de Datos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Script de la BBDD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Sentencias DDL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Consultas DML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Automatización de la BBDD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Sistema de Información Web - Local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Entregables</a:t>
            </a:r>
          </a:p>
        </p:txBody>
      </p:sp>
      <p:grpSp>
        <p:nvGrpSpPr>
          <p:cNvPr id="14" name="Grupo 13">
            <a:extLst>
              <a:ext uri="{FF2B5EF4-FFF2-40B4-BE49-F238E27FC236}">
                <a16:creationId xmlns:a16="http://schemas.microsoft.com/office/drawing/2014/main" id="{4BDEE201-EAE8-3EF0-7D52-A839443BF995}"/>
              </a:ext>
            </a:extLst>
          </p:cNvPr>
          <p:cNvGrpSpPr/>
          <p:nvPr/>
        </p:nvGrpSpPr>
        <p:grpSpPr>
          <a:xfrm>
            <a:off x="1060822" y="4230357"/>
            <a:ext cx="3239167" cy="347863"/>
            <a:chOff x="668953" y="1494678"/>
            <a:chExt cx="3239167" cy="347863"/>
          </a:xfrm>
        </p:grpSpPr>
        <p:sp>
          <p:nvSpPr>
            <p:cNvPr id="15" name="Rectángulo 14">
              <a:extLst>
                <a:ext uri="{FF2B5EF4-FFF2-40B4-BE49-F238E27FC236}">
                  <a16:creationId xmlns:a16="http://schemas.microsoft.com/office/drawing/2014/main" id="{60E7E3DC-F54F-16EE-6193-F3B84790E597}"/>
                </a:ext>
              </a:extLst>
            </p:cNvPr>
            <p:cNvSpPr/>
            <p:nvPr/>
          </p:nvSpPr>
          <p:spPr>
            <a:xfrm>
              <a:off x="781688" y="1796822"/>
              <a:ext cx="971956" cy="457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6" name="Título 1">
              <a:extLst>
                <a:ext uri="{FF2B5EF4-FFF2-40B4-BE49-F238E27FC236}">
                  <a16:creationId xmlns:a16="http://schemas.microsoft.com/office/drawing/2014/main" id="{E680F7F2-FBF8-50E2-5177-540E4EFE02CB}"/>
                </a:ext>
              </a:extLst>
            </p:cNvPr>
            <p:cNvSpPr txBox="1">
              <a:spLocks/>
            </p:cNvSpPr>
            <p:nvPr/>
          </p:nvSpPr>
          <p:spPr>
            <a:xfrm>
              <a:off x="668953" y="1494678"/>
              <a:ext cx="3239167" cy="294592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s-CO" sz="1800" b="1" dirty="0">
                  <a:solidFill>
                    <a:srgbClr val="38AA00"/>
                  </a:solidFill>
                  <a:latin typeface="Work Sans Light" pitchFamily="2" charset="77"/>
                </a:rPr>
                <a:t>Segundo Trimestre</a:t>
              </a:r>
            </a:p>
          </p:txBody>
        </p:sp>
      </p:grpSp>
      <p:grpSp>
        <p:nvGrpSpPr>
          <p:cNvPr id="9" name="Grupo 8">
            <a:extLst>
              <a:ext uri="{FF2B5EF4-FFF2-40B4-BE49-F238E27FC236}">
                <a16:creationId xmlns:a16="http://schemas.microsoft.com/office/drawing/2014/main" id="{A3825B01-EA75-13DA-930E-0E7065456FC4}"/>
              </a:ext>
            </a:extLst>
          </p:cNvPr>
          <p:cNvGrpSpPr/>
          <p:nvPr/>
        </p:nvGrpSpPr>
        <p:grpSpPr>
          <a:xfrm>
            <a:off x="4902545" y="2435610"/>
            <a:ext cx="3239167" cy="347863"/>
            <a:chOff x="668953" y="1494678"/>
            <a:chExt cx="3239167" cy="347863"/>
          </a:xfrm>
        </p:grpSpPr>
        <p:sp>
          <p:nvSpPr>
            <p:cNvPr id="10" name="Rectángulo 9">
              <a:extLst>
                <a:ext uri="{FF2B5EF4-FFF2-40B4-BE49-F238E27FC236}">
                  <a16:creationId xmlns:a16="http://schemas.microsoft.com/office/drawing/2014/main" id="{1F95563B-F1FA-3F38-9469-C187B76F2652}"/>
                </a:ext>
              </a:extLst>
            </p:cNvPr>
            <p:cNvSpPr/>
            <p:nvPr/>
          </p:nvSpPr>
          <p:spPr>
            <a:xfrm>
              <a:off x="781688" y="1796822"/>
              <a:ext cx="971956" cy="457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1" name="Título 1">
              <a:extLst>
                <a:ext uri="{FF2B5EF4-FFF2-40B4-BE49-F238E27FC236}">
                  <a16:creationId xmlns:a16="http://schemas.microsoft.com/office/drawing/2014/main" id="{5D4107EC-62A9-0CBC-9BAA-31894991FBDA}"/>
                </a:ext>
              </a:extLst>
            </p:cNvPr>
            <p:cNvSpPr txBox="1">
              <a:spLocks/>
            </p:cNvSpPr>
            <p:nvPr/>
          </p:nvSpPr>
          <p:spPr>
            <a:xfrm>
              <a:off x="668953" y="1494678"/>
              <a:ext cx="3239167" cy="294592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s-CO" sz="1800" b="1" dirty="0">
                  <a:solidFill>
                    <a:srgbClr val="38AA00"/>
                  </a:solidFill>
                  <a:latin typeface="Work Sans Light" pitchFamily="2" charset="77"/>
                </a:rPr>
                <a:t>Tercer Trimestre</a:t>
              </a:r>
            </a:p>
          </p:txBody>
        </p:sp>
      </p:grpSp>
      <p:sp>
        <p:nvSpPr>
          <p:cNvPr id="17" name="CuadroTexto 16">
            <a:extLst>
              <a:ext uri="{FF2B5EF4-FFF2-40B4-BE49-F238E27FC236}">
                <a16:creationId xmlns:a16="http://schemas.microsoft.com/office/drawing/2014/main" id="{9BECBF41-5245-C57F-50B5-C5EEB7FC3623}"/>
              </a:ext>
            </a:extLst>
          </p:cNvPr>
          <p:cNvSpPr txBox="1"/>
          <p:nvPr/>
        </p:nvSpPr>
        <p:spPr>
          <a:xfrm>
            <a:off x="5138058" y="2876541"/>
            <a:ext cx="385436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Planeación de Pruebas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Ejecución de Pruebas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Entregables</a:t>
            </a:r>
            <a:endParaRPr lang="es-CO" sz="1400" dirty="0">
              <a:latin typeface="Work Sans Light" pitchFamily="2" charset="77"/>
            </a:endParaRPr>
          </a:p>
        </p:txBody>
      </p:sp>
      <p:grpSp>
        <p:nvGrpSpPr>
          <p:cNvPr id="18" name="Grupo 17">
            <a:extLst>
              <a:ext uri="{FF2B5EF4-FFF2-40B4-BE49-F238E27FC236}">
                <a16:creationId xmlns:a16="http://schemas.microsoft.com/office/drawing/2014/main" id="{FCE1BD1E-1D51-E6AF-F105-4076FC2D57D5}"/>
              </a:ext>
            </a:extLst>
          </p:cNvPr>
          <p:cNvGrpSpPr/>
          <p:nvPr/>
        </p:nvGrpSpPr>
        <p:grpSpPr>
          <a:xfrm>
            <a:off x="4909555" y="3942739"/>
            <a:ext cx="3239167" cy="347863"/>
            <a:chOff x="668953" y="1494678"/>
            <a:chExt cx="3239167" cy="347863"/>
          </a:xfrm>
        </p:grpSpPr>
        <p:sp>
          <p:nvSpPr>
            <p:cNvPr id="19" name="Rectángulo 18">
              <a:extLst>
                <a:ext uri="{FF2B5EF4-FFF2-40B4-BE49-F238E27FC236}">
                  <a16:creationId xmlns:a16="http://schemas.microsoft.com/office/drawing/2014/main" id="{D3E0EBBB-9147-55CA-2418-498278054CFC}"/>
                </a:ext>
              </a:extLst>
            </p:cNvPr>
            <p:cNvSpPr/>
            <p:nvPr/>
          </p:nvSpPr>
          <p:spPr>
            <a:xfrm>
              <a:off x="781688" y="1796822"/>
              <a:ext cx="971956" cy="457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20" name="Título 1">
              <a:extLst>
                <a:ext uri="{FF2B5EF4-FFF2-40B4-BE49-F238E27FC236}">
                  <a16:creationId xmlns:a16="http://schemas.microsoft.com/office/drawing/2014/main" id="{D72BC5B6-99EB-82E2-EF05-9C929BA4026B}"/>
                </a:ext>
              </a:extLst>
            </p:cNvPr>
            <p:cNvSpPr txBox="1">
              <a:spLocks/>
            </p:cNvSpPr>
            <p:nvPr/>
          </p:nvSpPr>
          <p:spPr>
            <a:xfrm>
              <a:off x="668953" y="1494678"/>
              <a:ext cx="3239167" cy="294592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s-CO" sz="1800" b="1" dirty="0">
                  <a:solidFill>
                    <a:srgbClr val="38AA00"/>
                  </a:solidFill>
                  <a:latin typeface="Work Sans Light" pitchFamily="2" charset="77"/>
                </a:rPr>
                <a:t>Cuarto Trimestre</a:t>
              </a:r>
            </a:p>
          </p:txBody>
        </p:sp>
      </p:grpSp>
      <p:sp>
        <p:nvSpPr>
          <p:cNvPr id="21" name="CuadroTexto 20">
            <a:extLst>
              <a:ext uri="{FF2B5EF4-FFF2-40B4-BE49-F238E27FC236}">
                <a16:creationId xmlns:a16="http://schemas.microsoft.com/office/drawing/2014/main" id="{FB827742-8BEF-4F91-027F-86DDB60084FD}"/>
              </a:ext>
            </a:extLst>
          </p:cNvPr>
          <p:cNvSpPr txBox="1"/>
          <p:nvPr/>
        </p:nvSpPr>
        <p:spPr>
          <a:xfrm>
            <a:off x="5138058" y="4440259"/>
            <a:ext cx="385436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Manual de Instalación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Configuración del Servidor de Aplicaciones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Configuración del Servidor de BBDD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Entregables</a:t>
            </a:r>
            <a:endParaRPr lang="es-CO" sz="1400" dirty="0">
              <a:latin typeface="Work Sans Light" pitchFamily="2" charset="77"/>
            </a:endParaRPr>
          </a:p>
        </p:txBody>
      </p:sp>
      <p:grpSp>
        <p:nvGrpSpPr>
          <p:cNvPr id="22" name="Grupo 21">
            <a:extLst>
              <a:ext uri="{FF2B5EF4-FFF2-40B4-BE49-F238E27FC236}">
                <a16:creationId xmlns:a16="http://schemas.microsoft.com/office/drawing/2014/main" id="{648580DD-9095-EA4C-4032-6CDC04F6E419}"/>
              </a:ext>
            </a:extLst>
          </p:cNvPr>
          <p:cNvGrpSpPr/>
          <p:nvPr/>
        </p:nvGrpSpPr>
        <p:grpSpPr>
          <a:xfrm>
            <a:off x="8350341" y="3163479"/>
            <a:ext cx="3239167" cy="347863"/>
            <a:chOff x="668953" y="1494678"/>
            <a:chExt cx="3239167" cy="347863"/>
          </a:xfrm>
        </p:grpSpPr>
        <p:sp>
          <p:nvSpPr>
            <p:cNvPr id="23" name="Rectángulo 22">
              <a:extLst>
                <a:ext uri="{FF2B5EF4-FFF2-40B4-BE49-F238E27FC236}">
                  <a16:creationId xmlns:a16="http://schemas.microsoft.com/office/drawing/2014/main" id="{13A95A63-0013-4AF3-D361-E97A2D8BAA5A}"/>
                </a:ext>
              </a:extLst>
            </p:cNvPr>
            <p:cNvSpPr/>
            <p:nvPr/>
          </p:nvSpPr>
          <p:spPr>
            <a:xfrm>
              <a:off x="781688" y="1796822"/>
              <a:ext cx="971956" cy="457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24" name="Título 1">
              <a:extLst>
                <a:ext uri="{FF2B5EF4-FFF2-40B4-BE49-F238E27FC236}">
                  <a16:creationId xmlns:a16="http://schemas.microsoft.com/office/drawing/2014/main" id="{AF8ED4B5-B0F0-DA61-CE59-7D3164807EBC}"/>
                </a:ext>
              </a:extLst>
            </p:cNvPr>
            <p:cNvSpPr txBox="1">
              <a:spLocks/>
            </p:cNvSpPr>
            <p:nvPr/>
          </p:nvSpPr>
          <p:spPr>
            <a:xfrm>
              <a:off x="668953" y="1494678"/>
              <a:ext cx="3239167" cy="294592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s-CO" sz="1800" b="1" dirty="0">
                  <a:solidFill>
                    <a:srgbClr val="38AA00"/>
                  </a:solidFill>
                  <a:latin typeface="Work Sans Light" pitchFamily="2" charset="77"/>
                </a:rPr>
                <a:t>Cuarto Trimestre</a:t>
              </a:r>
            </a:p>
          </p:txBody>
        </p:sp>
      </p:grpSp>
      <p:sp>
        <p:nvSpPr>
          <p:cNvPr id="25" name="CuadroTexto 24">
            <a:extLst>
              <a:ext uri="{FF2B5EF4-FFF2-40B4-BE49-F238E27FC236}">
                <a16:creationId xmlns:a16="http://schemas.microsoft.com/office/drawing/2014/main" id="{ECCF2336-24C1-7B7D-C6B6-ECB6A1DAFDEA}"/>
              </a:ext>
            </a:extLst>
          </p:cNvPr>
          <p:cNvSpPr txBox="1"/>
          <p:nvPr/>
        </p:nvSpPr>
        <p:spPr>
          <a:xfrm>
            <a:off x="8578844" y="3660999"/>
            <a:ext cx="275009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Manual de Usuario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Sistema de Información Web – Remoto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Entregables</a:t>
            </a:r>
            <a:endParaRPr lang="es-CO" sz="1400" dirty="0">
              <a:latin typeface="Work Sans Light" pitchFamily="2" charset="77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0053C23A-DCDB-35A7-23F4-F496D15B61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4735" y="516015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1092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Imagen que contiene Interfaz de usuario gráfica&#10;&#10;Descripción generada automáticamente">
            <a:extLst>
              <a:ext uri="{FF2B5EF4-FFF2-40B4-BE49-F238E27FC236}">
                <a16:creationId xmlns:a16="http://schemas.microsoft.com/office/drawing/2014/main" id="{A01EB75E-8874-42DD-11A3-2D5CA1D238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2203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B78A6207-2D79-A9F8-E09D-30C60C0067DF}"/>
              </a:ext>
            </a:extLst>
          </p:cNvPr>
          <p:cNvSpPr txBox="1"/>
          <p:nvPr/>
        </p:nvSpPr>
        <p:spPr>
          <a:xfrm>
            <a:off x="2314356" y="675443"/>
            <a:ext cx="756328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MARKET</a:t>
            </a:r>
            <a:r>
              <a:rPr lang="es-CO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 SYSTEM</a:t>
            </a:r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7093B0CC-07FB-12E7-E7C8-581324B7AF33}"/>
              </a:ext>
            </a:extLst>
          </p:cNvPr>
          <p:cNvCxnSpPr>
            <a:cxnSpLocks/>
          </p:cNvCxnSpPr>
          <p:nvPr/>
        </p:nvCxnSpPr>
        <p:spPr>
          <a:xfrm>
            <a:off x="5227899" y="3321934"/>
            <a:ext cx="173620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uadroTexto 7">
            <a:extLst>
              <a:ext uri="{FF2B5EF4-FFF2-40B4-BE49-F238E27FC236}">
                <a16:creationId xmlns:a16="http://schemas.microsoft.com/office/drawing/2014/main" id="{9FA07BD2-A8DB-FF10-1E30-572887632351}"/>
              </a:ext>
            </a:extLst>
          </p:cNvPr>
          <p:cNvSpPr txBox="1"/>
          <p:nvPr/>
        </p:nvSpPr>
        <p:spPr>
          <a:xfrm>
            <a:off x="4168815" y="3463724"/>
            <a:ext cx="402925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AGUIRRE ROJAS OSCAR JAVIER</a:t>
            </a:r>
          </a:p>
          <a:p>
            <a:pPr algn="ctr"/>
            <a:r>
              <a:rPr lang="es-E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CHAVEZ MARTINEZ DIANA CATALINA</a:t>
            </a:r>
          </a:p>
          <a:p>
            <a:pPr algn="ctr"/>
            <a:r>
              <a:rPr lang="es-E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SANCHEZ ALCANTAR HAROLD YULIAN</a:t>
            </a:r>
          </a:p>
          <a:p>
            <a:pPr algn="ctr"/>
            <a:endParaRPr lang="es-CO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Work Sans Light" pitchFamily="2" charset="77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2F385990-7F30-A8ED-0FEA-F8EAC01BD49D}"/>
              </a:ext>
            </a:extLst>
          </p:cNvPr>
          <p:cNvSpPr txBox="1"/>
          <p:nvPr/>
        </p:nvSpPr>
        <p:spPr>
          <a:xfrm>
            <a:off x="1068888" y="5279998"/>
            <a:ext cx="1005422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Servicio Nacional de Aprendizaje –SENA, Centro de Electricidad Electrónica y Telecomunicaciones</a:t>
            </a:r>
          </a:p>
          <a:p>
            <a:pPr algn="ctr"/>
            <a:r>
              <a:rPr lang="es-E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Técnico en Programación de Software - TPS, Primer Trimestre</a:t>
            </a:r>
          </a:p>
          <a:p>
            <a:pPr algn="ctr"/>
            <a:r>
              <a:rPr lang="es-E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Instructor Albeiro Ramos</a:t>
            </a:r>
          </a:p>
          <a:p>
            <a:pPr algn="ctr"/>
            <a:r>
              <a:rPr lang="es-E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Bogotá, 25 de marzo de 2023</a:t>
            </a:r>
            <a:endParaRPr lang="es-CO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Work Sans Ligh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6207879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EA97DC05-4A6B-3E0B-D2C7-E6FB8FE7B9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7599" y="-68162"/>
            <a:ext cx="10491486" cy="6994324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B65FDE73-C641-1100-C209-6B5902DCC3EC}"/>
              </a:ext>
            </a:extLst>
          </p:cNvPr>
          <p:cNvSpPr/>
          <p:nvPr/>
        </p:nvSpPr>
        <p:spPr>
          <a:xfrm>
            <a:off x="1145896" y="2338085"/>
            <a:ext cx="2939970" cy="34724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EE37A3CD-1BAC-6175-4755-9AC66A46B6FF}"/>
              </a:ext>
            </a:extLst>
          </p:cNvPr>
          <p:cNvSpPr txBox="1">
            <a:spLocks/>
          </p:cNvSpPr>
          <p:nvPr/>
        </p:nvSpPr>
        <p:spPr>
          <a:xfrm>
            <a:off x="1145896" y="2008729"/>
            <a:ext cx="3514740" cy="6765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3600" dirty="0">
                <a:solidFill>
                  <a:srgbClr val="38AA00"/>
                </a:solidFill>
                <a:latin typeface="Work Sans Light" pitchFamily="2" charset="77"/>
              </a:rPr>
              <a:t>Introducción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FBAA83CA-F5E1-3945-40AB-1CB1B233A0BF}"/>
              </a:ext>
            </a:extLst>
          </p:cNvPr>
          <p:cNvSpPr txBox="1"/>
          <p:nvPr/>
        </p:nvSpPr>
        <p:spPr>
          <a:xfrm>
            <a:off x="1145896" y="2942943"/>
            <a:ext cx="385436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latin typeface="Work Sans Light" pitchFamily="2" charset="77"/>
              </a:rPr>
              <a:t>Establecimiento comercial dedicado a la venta y distribución de gran variedad de artículos para la canasta familiar, abarrotes, productos de limpieza, bebidas y golosinas.</a:t>
            </a:r>
          </a:p>
          <a:p>
            <a:r>
              <a:rPr lang="es-ES" sz="1600" dirty="0">
                <a:latin typeface="Work Sans Light" pitchFamily="2" charset="77"/>
              </a:rPr>
              <a:t>En esta presentación encontraremos los siguientes temas: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>
                <a:latin typeface="Work Sans Light" pitchFamily="2" charset="77"/>
              </a:rPr>
              <a:t>Problema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>
                <a:latin typeface="Work Sans Light" pitchFamily="2" charset="77"/>
              </a:rPr>
              <a:t>Objetivos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>
                <a:latin typeface="Work Sans Light" pitchFamily="2" charset="77"/>
              </a:rPr>
              <a:t>Justificación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>
                <a:latin typeface="Work Sans Light" pitchFamily="2" charset="77"/>
              </a:rPr>
              <a:t>Alcance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>
                <a:latin typeface="Work Sans Light" pitchFamily="2" charset="77"/>
              </a:rPr>
              <a:t>Delimitación.</a:t>
            </a:r>
            <a:endParaRPr lang="es-CO" sz="1600" dirty="0">
              <a:latin typeface="Work Sans Ligh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6853874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62CAF686-2B1F-2A4A-A0F2-CAE3CF59E65B}"/>
              </a:ext>
            </a:extLst>
          </p:cNvPr>
          <p:cNvSpPr txBox="1">
            <a:spLocks/>
          </p:cNvSpPr>
          <p:nvPr/>
        </p:nvSpPr>
        <p:spPr>
          <a:xfrm>
            <a:off x="456236" y="416689"/>
            <a:ext cx="10515600" cy="741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dirty="0">
                <a:solidFill>
                  <a:schemeClr val="bg1"/>
                </a:solidFill>
                <a:latin typeface="Work Sans Medium" pitchFamily="2" charset="77"/>
              </a:rPr>
              <a:t>Nombre del Proyecto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6CD37F32-D413-C0B0-1883-F0E6FE54B3BB}"/>
              </a:ext>
            </a:extLst>
          </p:cNvPr>
          <p:cNvSpPr txBox="1">
            <a:spLocks/>
          </p:cNvSpPr>
          <p:nvPr/>
        </p:nvSpPr>
        <p:spPr>
          <a:xfrm>
            <a:off x="2782024" y="3220500"/>
            <a:ext cx="2001545" cy="13343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s-ES" sz="1600" dirty="0">
                <a:latin typeface="Work Sans Light" pitchFamily="2" charset="77"/>
              </a:rPr>
              <a:t>Logo Empresa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7779D7A8-BEDD-C9DB-4CEE-7225220AFBCD}"/>
              </a:ext>
            </a:extLst>
          </p:cNvPr>
          <p:cNvSpPr txBox="1"/>
          <p:nvPr/>
        </p:nvSpPr>
        <p:spPr>
          <a:xfrm>
            <a:off x="6653014" y="2489547"/>
            <a:ext cx="454733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200" b="1" dirty="0">
                <a:latin typeface="Work Sans Light" pitchFamily="2" charset="77"/>
              </a:rPr>
              <a:t>Problema</a:t>
            </a:r>
          </a:p>
          <a:p>
            <a:r>
              <a:rPr lang="es-CO" sz="3200" b="1" dirty="0">
                <a:latin typeface="Work Sans Light" pitchFamily="2" charset="77"/>
              </a:rPr>
              <a:t>Objetivos</a:t>
            </a:r>
          </a:p>
          <a:p>
            <a:r>
              <a:rPr lang="es-CO" sz="3200" b="1" dirty="0">
                <a:latin typeface="Work Sans Light" pitchFamily="2" charset="77"/>
              </a:rPr>
              <a:t>Justificación</a:t>
            </a:r>
          </a:p>
          <a:p>
            <a:r>
              <a:rPr lang="es-CO" sz="3200" b="1" dirty="0">
                <a:latin typeface="Work Sans Light" pitchFamily="2" charset="77"/>
              </a:rPr>
              <a:t>Alcance</a:t>
            </a:r>
          </a:p>
          <a:p>
            <a:r>
              <a:rPr lang="es-CO" sz="3200" b="1" dirty="0">
                <a:latin typeface="Work Sans Light" pitchFamily="2" charset="77"/>
              </a:rPr>
              <a:t>Delimitación</a:t>
            </a:r>
          </a:p>
          <a:p>
            <a:r>
              <a:rPr lang="es-CO" sz="3200" b="1" dirty="0">
                <a:latin typeface="Work Sans Light" pitchFamily="2" charset="77"/>
              </a:rPr>
              <a:t>Entregables Trimestre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595E080B-BB93-4064-AE68-7B46B67A927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854" r="59202"/>
          <a:stretch/>
        </p:blipFill>
        <p:spPr>
          <a:xfrm>
            <a:off x="1686175" y="3220500"/>
            <a:ext cx="1095849" cy="1291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0489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C1D880-FC17-3789-2435-5FF7492EA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</p:spPr>
        <p:txBody>
          <a:bodyPr/>
          <a:lstStyle/>
          <a:p>
            <a:r>
              <a:rPr lang="es-CO" dirty="0">
                <a:solidFill>
                  <a:schemeClr val="bg1"/>
                </a:solidFill>
                <a:latin typeface="Work Sans Medium" pitchFamily="2" charset="77"/>
              </a:rPr>
              <a:t>Problema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EEC5FDC4-9A2A-F31D-6455-7D47B1B835F3}"/>
              </a:ext>
            </a:extLst>
          </p:cNvPr>
          <p:cNvSpPr txBox="1">
            <a:spLocks/>
          </p:cNvSpPr>
          <p:nvPr/>
        </p:nvSpPr>
        <p:spPr>
          <a:xfrm>
            <a:off x="9775121" y="510142"/>
            <a:ext cx="1080000" cy="540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s-ES" sz="1600" b="1" dirty="0">
                <a:solidFill>
                  <a:schemeClr val="bg1"/>
                </a:solidFill>
                <a:latin typeface="Work Sans Light" pitchFamily="2" charset="77"/>
              </a:rPr>
              <a:t>Logo Empresa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CA39C3C-B25E-C804-C832-61458138A925}"/>
              </a:ext>
            </a:extLst>
          </p:cNvPr>
          <p:cNvSpPr txBox="1"/>
          <p:nvPr/>
        </p:nvSpPr>
        <p:spPr>
          <a:xfrm>
            <a:off x="372353" y="1667521"/>
            <a:ext cx="11447293" cy="4308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MX" sz="1600" dirty="0">
              <a:latin typeface="Work Sans Light" pitchFamily="2" charset="77"/>
            </a:endParaRPr>
          </a:p>
          <a:p>
            <a:r>
              <a:rPr lang="es-MX" sz="1600" dirty="0">
                <a:latin typeface="Work Sans Light" pitchFamily="2" charset="77"/>
              </a:rPr>
              <a:t>La Empresa, es decir,</a:t>
            </a:r>
            <a:r>
              <a:rPr lang="es-MX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s-MX" sz="1600" dirty="0">
                <a:latin typeface="Work Sans Light" pitchFamily="2" charset="77"/>
              </a:rPr>
              <a:t>Distribuidora A.C, ubicada en la carrera 82 c # a 27 Sur, la cual se dedica a la venta de productos de la canasta familiar, productos de aseo, abarrotes, golosinas y licores, carece de un sistema de control de inventarios, control de ventas y generación de facturación .</a:t>
            </a:r>
          </a:p>
          <a:p>
            <a:r>
              <a:rPr lang="es-MX" sz="1600" dirty="0">
                <a:latin typeface="Work Sans Light" pitchFamily="2" charset="77"/>
              </a:rPr>
              <a:t>Los Procesos en los que se va a intervenir : facturación, registro de ventas e inventario de tienda.  </a:t>
            </a:r>
          </a:p>
          <a:p>
            <a:endParaRPr lang="es-MX" sz="1600" dirty="0">
              <a:latin typeface="Work Sans Light" pitchFamily="2" charset="77"/>
            </a:endParaRPr>
          </a:p>
          <a:p>
            <a:r>
              <a:rPr lang="es-MX" sz="1600" dirty="0">
                <a:latin typeface="Work Sans Light" pitchFamily="2" charset="77"/>
              </a:rPr>
              <a:t>El análisis de la información: Se utilizó la modalidad de encuesta, posterior entrevista al propietario del negocio , el señor </a:t>
            </a:r>
            <a:r>
              <a:rPr lang="es-MX" sz="1600" dirty="0" err="1">
                <a:highlight>
                  <a:srgbClr val="FFFF00"/>
                </a:highlight>
                <a:latin typeface="Work Sans Light" pitchFamily="2" charset="77"/>
              </a:rPr>
              <a:t>Ruben</a:t>
            </a:r>
            <a:r>
              <a:rPr lang="es-MX" sz="1600" dirty="0">
                <a:latin typeface="Work Sans Light" pitchFamily="2" charset="77"/>
              </a:rPr>
              <a:t> y una observación directa del negocio con el fin de nutrir nuestro diario de campo.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sz="1600" dirty="0">
              <a:latin typeface="Work Sans Light" pitchFamily="2" charset="77"/>
            </a:endParaRPr>
          </a:p>
          <a:p>
            <a:r>
              <a:rPr lang="es-MX" sz="1600" dirty="0">
                <a:latin typeface="Work Sans Light" pitchFamily="2" charset="77"/>
              </a:rPr>
              <a:t>En las necesidades encontradas evidenciamos varios factores de riesgo en el control de la mercancía y facturas, por ejemplo: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600" dirty="0">
                <a:latin typeface="Work Sans Light" pitchFamily="2" charset="77"/>
              </a:rPr>
              <a:t>Facturas de compra y venta de productos: Es una tarea que se realiza de manera manual por lo tanto corre el riesgo de sufrir perdidas de documentos o errores de contabilidad.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600" dirty="0">
                <a:latin typeface="Work Sans Light" pitchFamily="2" charset="77"/>
              </a:rPr>
              <a:t>Control de ventas diarias: Se evidencia la falta de control en las ventas, este proceso se realiza e manera manual, dificultando el control de productos existentes, además corre el riesgo de la perdida del registro.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600" dirty="0">
                <a:latin typeface="Work Sans Light" pitchFamily="2" charset="77"/>
              </a:rPr>
              <a:t>Inventario de tienda: se identifica la falta de control de los productos y no existentes en la tienda, o un control de proveedores.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BD56776D-120C-7B57-80BF-D00962E068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5293" y="508463"/>
            <a:ext cx="889827" cy="613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8887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B65FDE73-C641-1100-C209-6B5902DCC3EC}"/>
              </a:ext>
            </a:extLst>
          </p:cNvPr>
          <p:cNvSpPr/>
          <p:nvPr/>
        </p:nvSpPr>
        <p:spPr>
          <a:xfrm>
            <a:off x="1314042" y="1056064"/>
            <a:ext cx="3527266" cy="34724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EE37A3CD-1BAC-6175-4755-9AC66A46B6FF}"/>
              </a:ext>
            </a:extLst>
          </p:cNvPr>
          <p:cNvSpPr txBox="1">
            <a:spLocks/>
          </p:cNvSpPr>
          <p:nvPr/>
        </p:nvSpPr>
        <p:spPr>
          <a:xfrm>
            <a:off x="1039182" y="811304"/>
            <a:ext cx="4076985" cy="6765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O" sz="3200" dirty="0">
                <a:solidFill>
                  <a:srgbClr val="38AA00"/>
                </a:solidFill>
                <a:latin typeface="Work Sans Light" pitchFamily="2" charset="77"/>
              </a:rPr>
              <a:t>Objetivo General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FBAA83CA-F5E1-3945-40AB-1CB1B233A0BF}"/>
              </a:ext>
            </a:extLst>
          </p:cNvPr>
          <p:cNvSpPr txBox="1"/>
          <p:nvPr/>
        </p:nvSpPr>
        <p:spPr>
          <a:xfrm>
            <a:off x="484946" y="1605222"/>
            <a:ext cx="596835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sz="1600" dirty="0">
                <a:latin typeface="Work Sans Light" pitchFamily="2" charset="77"/>
              </a:rPr>
              <a:t>Desarrollar un Sistema de Información Web Market System para el seguimiento, apoyo, control a los procesos de facturación, inventario y control de ventas diarias para su respectivo control financiero.</a:t>
            </a:r>
            <a:endParaRPr lang="es-CO" sz="1600" dirty="0">
              <a:latin typeface="Work Sans Light" pitchFamily="2" charset="77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E7F90470-2942-22C6-7A33-F7E8E2D7CD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441"/>
          <a:stretch/>
        </p:blipFill>
        <p:spPr>
          <a:xfrm>
            <a:off x="6995698" y="-68162"/>
            <a:ext cx="7153386" cy="6994324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F5CB49A8-7161-5037-729C-90C8765D1574}"/>
              </a:ext>
            </a:extLst>
          </p:cNvPr>
          <p:cNvSpPr/>
          <p:nvPr/>
        </p:nvSpPr>
        <p:spPr>
          <a:xfrm>
            <a:off x="484946" y="3081758"/>
            <a:ext cx="4166093" cy="34724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802FD35A-EA47-F375-CD6A-B61F8B61B3AD}"/>
              </a:ext>
            </a:extLst>
          </p:cNvPr>
          <p:cNvSpPr txBox="1">
            <a:spLocks/>
          </p:cNvSpPr>
          <p:nvPr/>
        </p:nvSpPr>
        <p:spPr>
          <a:xfrm>
            <a:off x="574054" y="2917080"/>
            <a:ext cx="4076985" cy="6765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3200" dirty="0">
                <a:solidFill>
                  <a:srgbClr val="38AA00"/>
                </a:solidFill>
                <a:latin typeface="Work Sans Light" pitchFamily="2" charset="77"/>
              </a:rPr>
              <a:t>Objetivo Específicos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FC78F7BD-2A34-855F-15C3-306C2603A128}"/>
              </a:ext>
            </a:extLst>
          </p:cNvPr>
          <p:cNvSpPr txBox="1"/>
          <p:nvPr/>
        </p:nvSpPr>
        <p:spPr>
          <a:xfrm>
            <a:off x="752486" y="3476561"/>
            <a:ext cx="570081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600" dirty="0">
                <a:latin typeface="Work Sans Light" pitchFamily="2" charset="77"/>
              </a:rPr>
              <a:t>Gestionar Usuarios del negocio </a:t>
            </a:r>
            <a:r>
              <a:rPr lang="es-MX" sz="1600" dirty="0" err="1">
                <a:highlight>
                  <a:srgbClr val="FFFF00"/>
                </a:highlight>
                <a:latin typeface="Work Sans Light" pitchFamily="2" charset="77"/>
              </a:rPr>
              <a:t>xxxx</a:t>
            </a:r>
            <a:r>
              <a:rPr lang="es-MX" sz="1600" dirty="0">
                <a:highlight>
                  <a:srgbClr val="FFFF00"/>
                </a:highlight>
                <a:latin typeface="Work Sans Light" pitchFamily="2" charset="7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600" dirty="0">
                <a:latin typeface="Work Sans Light" pitchFamily="2" charset="77"/>
              </a:rPr>
              <a:t>Gestionar el registro de productos de ventas diarias.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600" dirty="0">
                <a:latin typeface="Work Sans Light" pitchFamily="2" charset="77"/>
              </a:rPr>
              <a:t>Gestionar la generación y control de facturas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600" dirty="0">
                <a:latin typeface="Work Sans Light" pitchFamily="2" charset="77"/>
              </a:rPr>
              <a:t>Gestionar un sistema de información para el control de las inventario..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600" dirty="0">
                <a:latin typeface="Work Sans Light" pitchFamily="2" charset="77"/>
              </a:rPr>
              <a:t>Gestionar los reportes gráficos e impresos del negocio Indumec.</a:t>
            </a:r>
          </a:p>
        </p:txBody>
      </p:sp>
    </p:spTree>
    <p:extLst>
      <p:ext uri="{BB962C8B-B14F-4D97-AF65-F5344CB8AC3E}">
        <p14:creationId xmlns:p14="http://schemas.microsoft.com/office/powerpoint/2010/main" val="5912055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C1D880-FC17-3789-2435-5FF7492EA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</p:spPr>
        <p:txBody>
          <a:bodyPr/>
          <a:lstStyle/>
          <a:p>
            <a:r>
              <a:rPr lang="es-CO" dirty="0">
                <a:solidFill>
                  <a:schemeClr val="bg1"/>
                </a:solidFill>
                <a:latin typeface="Work Sans Medium" pitchFamily="2" charset="77"/>
              </a:rPr>
              <a:t>Justificación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EEC5FDC4-9A2A-F31D-6455-7D47B1B835F3}"/>
              </a:ext>
            </a:extLst>
          </p:cNvPr>
          <p:cNvSpPr txBox="1">
            <a:spLocks/>
          </p:cNvSpPr>
          <p:nvPr/>
        </p:nvSpPr>
        <p:spPr>
          <a:xfrm>
            <a:off x="9775121" y="510142"/>
            <a:ext cx="1080000" cy="540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s-ES" sz="1600" b="1" dirty="0">
                <a:solidFill>
                  <a:schemeClr val="bg1"/>
                </a:solidFill>
                <a:latin typeface="Work Sans Light" pitchFamily="2" charset="77"/>
              </a:rPr>
              <a:t>Logo Empresa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CA39C3C-B25E-C804-C832-61458138A925}"/>
              </a:ext>
            </a:extLst>
          </p:cNvPr>
          <p:cNvSpPr txBox="1"/>
          <p:nvPr/>
        </p:nvSpPr>
        <p:spPr>
          <a:xfrm>
            <a:off x="372353" y="1667521"/>
            <a:ext cx="11447293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MX" sz="2000" dirty="0">
              <a:latin typeface="Work Sans Light" pitchFamily="2" charset="77"/>
            </a:endParaRPr>
          </a:p>
          <a:p>
            <a:r>
              <a:rPr lang="es-MX" sz="2000" dirty="0">
                <a:latin typeface="Work Sans Light" pitchFamily="2" charset="77"/>
              </a:rPr>
              <a:t>Se propone el desarrollo de un Sistema de Información Web denominado Market System que sirva como herramienta software de apoyo al seguimiento de ventas, control de inventarios y facturación de la empresa Distribuidora A.C para apoyar los diferentes procesos operativos y financieros los cuales se están llevando a cabo de manera manual con el fin de tener un mayor control y seguridad de información de los productos y servicios que se ofrecen. </a:t>
            </a:r>
          </a:p>
          <a:p>
            <a:r>
              <a:rPr lang="es-MX" sz="2000" dirty="0">
                <a:latin typeface="Work Sans Light" pitchFamily="2" charset="77"/>
              </a:rPr>
              <a:t>La importancia del Sistema: Permitirá la gestión del administrado de la empresa Distribuidora A.C ubicada en carrera 82 c # a 27 Sur.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2000" dirty="0">
                <a:latin typeface="Work Sans Light" pitchFamily="2" charset="77"/>
              </a:rPr>
              <a:t>La importancia del Sistema: Permitirá la gestión de el administrador con su usuario de la Empresa </a:t>
            </a:r>
            <a:r>
              <a:rPr lang="es-MX" sz="2000" dirty="0">
                <a:highlight>
                  <a:srgbClr val="FFFF00"/>
                </a:highlight>
                <a:latin typeface="Work Sans Light" pitchFamily="2" charset="77"/>
              </a:rPr>
              <a:t>[Nombre Empresa]</a:t>
            </a:r>
            <a:r>
              <a:rPr lang="es-MX" sz="2000" dirty="0">
                <a:latin typeface="Work Sans Light" pitchFamily="2" charset="77"/>
              </a:rPr>
              <a:t> ubicada en ubicada en la carrera 82 c # a 27 Sur, ingresar las ventas diarias y crear la respectiva factura de venta.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2000" dirty="0">
                <a:latin typeface="Work Sans Light" pitchFamily="2" charset="77"/>
              </a:rPr>
              <a:t> En el control de inventario el administrador podrá registrar las entradas y salidas de productos, garantizando la calidad de su atención. </a:t>
            </a:r>
          </a:p>
          <a:p>
            <a:endParaRPr lang="es-MX" sz="2000" dirty="0">
              <a:latin typeface="Work Sans Light" pitchFamily="2" charset="77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E6159253-81B9-0E51-87E6-FC876E5EF4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5121" y="510142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2548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F67CBC-1536-A090-A5B5-FE205F3AF4AD}"/>
              </a:ext>
            </a:extLst>
          </p:cNvPr>
          <p:cNvSpPr txBox="1">
            <a:spLocks/>
          </p:cNvSpPr>
          <p:nvPr/>
        </p:nvSpPr>
        <p:spPr>
          <a:xfrm>
            <a:off x="456236" y="457723"/>
            <a:ext cx="10515600" cy="6765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dirty="0">
                <a:solidFill>
                  <a:schemeClr val="tx1">
                    <a:lumMod val="95000"/>
                    <a:lumOff val="5000"/>
                  </a:schemeClr>
                </a:solidFill>
                <a:latin typeface="Work Sans Medium" pitchFamily="2" charset="77"/>
              </a:rPr>
              <a:t>Justificación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8F398273-E570-FD0C-5679-CE05DCAEEED3}"/>
              </a:ext>
            </a:extLst>
          </p:cNvPr>
          <p:cNvSpPr txBox="1">
            <a:spLocks/>
          </p:cNvSpPr>
          <p:nvPr/>
        </p:nvSpPr>
        <p:spPr>
          <a:xfrm>
            <a:off x="9775121" y="510142"/>
            <a:ext cx="1080000" cy="54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s-ES" sz="1600" dirty="0">
                <a:latin typeface="Work Sans Light" pitchFamily="2" charset="77"/>
              </a:rPr>
              <a:t>Logo Empresa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8A660E7F-17C8-92C3-0BFB-EAB611B8A655}"/>
              </a:ext>
            </a:extLst>
          </p:cNvPr>
          <p:cNvSpPr txBox="1"/>
          <p:nvPr/>
        </p:nvSpPr>
        <p:spPr>
          <a:xfrm>
            <a:off x="456236" y="2603421"/>
            <a:ext cx="810768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800" dirty="0">
                <a:latin typeface="Work Sans Light" pitchFamily="2" charset="77"/>
              </a:rPr>
              <a:t>El aporte al Sector: El Sistema Market System servirá como aporte al sector de mini </a:t>
            </a:r>
            <a:r>
              <a:rPr lang="es-MX" sz="1800" dirty="0" err="1">
                <a:latin typeface="Work Sans Light" pitchFamily="2" charset="77"/>
              </a:rPr>
              <a:t>markets</a:t>
            </a:r>
            <a:r>
              <a:rPr lang="es-MX" sz="1800" dirty="0">
                <a:latin typeface="Work Sans Light" pitchFamily="2" charset="77"/>
              </a:rPr>
              <a:t> o microempresarios, como una herramienta que facilite el registro y control de productos, agilizando</a:t>
            </a:r>
            <a:r>
              <a:rPr lang="es-MX" dirty="0">
                <a:latin typeface="Work Sans Light" pitchFamily="2" charset="77"/>
              </a:rPr>
              <a:t> procesos, además de generar facturas de fácil manera y llevando un control de inventario completo de los productos.</a:t>
            </a:r>
            <a:endParaRPr lang="es-MX" sz="1800" dirty="0">
              <a:latin typeface="Work Sans Light" pitchFamily="2" charset="77"/>
            </a:endParaRPr>
          </a:p>
          <a:p>
            <a:endParaRPr lang="es-MX" sz="1800" dirty="0">
              <a:latin typeface="Work Sans Light" pitchFamily="2" charset="77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55E91F0F-47E6-6CC8-EC1D-D16A81638B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5121" y="526022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5936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C1D880-FC17-3789-2435-5FF7492EA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</p:spPr>
        <p:txBody>
          <a:bodyPr/>
          <a:lstStyle/>
          <a:p>
            <a:r>
              <a:rPr lang="es-CO" dirty="0">
                <a:solidFill>
                  <a:schemeClr val="bg1"/>
                </a:solidFill>
                <a:latin typeface="Work Sans Medium" pitchFamily="2" charset="77"/>
              </a:rPr>
              <a:t>Alcance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EEC5FDC4-9A2A-F31D-6455-7D47B1B835F3}"/>
              </a:ext>
            </a:extLst>
          </p:cNvPr>
          <p:cNvSpPr txBox="1">
            <a:spLocks/>
          </p:cNvSpPr>
          <p:nvPr/>
        </p:nvSpPr>
        <p:spPr>
          <a:xfrm>
            <a:off x="9775121" y="510142"/>
            <a:ext cx="1080000" cy="540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s-ES" sz="1600" b="1" dirty="0">
                <a:solidFill>
                  <a:schemeClr val="bg1"/>
                </a:solidFill>
                <a:latin typeface="Work Sans Light" pitchFamily="2" charset="77"/>
              </a:rPr>
              <a:t>Logo Empresa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CA39C3C-B25E-C804-C832-61458138A925}"/>
              </a:ext>
            </a:extLst>
          </p:cNvPr>
          <p:cNvSpPr txBox="1"/>
          <p:nvPr/>
        </p:nvSpPr>
        <p:spPr>
          <a:xfrm>
            <a:off x="372353" y="1667521"/>
            <a:ext cx="1144729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dirty="0">
                <a:latin typeface="Work Sans Light" pitchFamily="2" charset="77"/>
              </a:rPr>
              <a:t>Qué hace el Sistema: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s-MX" sz="1600" dirty="0">
              <a:latin typeface="Work Sans Light" pitchFamily="2" charset="7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MX" sz="1600" dirty="0">
                <a:latin typeface="Work Sans Light" pitchFamily="2" charset="77"/>
              </a:rPr>
              <a:t>Administrador; registrar y realizar cambios, entrada y salida de productos en el inventario.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MX" sz="1600" dirty="0">
                <a:latin typeface="Work Sans Light" pitchFamily="2" charset="77"/>
              </a:rPr>
              <a:t> Administrador: registrar las ventas diarias que se realicen, temiendo el control financiero.</a:t>
            </a:r>
            <a:endParaRPr lang="es-MX" sz="1600" dirty="0">
              <a:highlight>
                <a:srgbClr val="C0C0C0"/>
              </a:highlight>
              <a:latin typeface="Work Sans Light" pitchFamily="2" charset="7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MX" sz="1600" dirty="0">
                <a:highlight>
                  <a:srgbClr val="FFF5EA"/>
                </a:highlight>
                <a:latin typeface="Work Sans Light" pitchFamily="2" charset="77"/>
              </a:rPr>
              <a:t>Administrador: generar la correspondiente factura de ventas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s-MX" sz="1600" b="1" dirty="0">
              <a:latin typeface="Work Sans Light" pitchFamily="2" charset="7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s-MX" sz="1600" b="1" dirty="0">
              <a:latin typeface="Work Sans Light" pitchFamily="2" charset="77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34DDE9DD-A4D2-84AF-A556-3324D8B5DE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9401" y="480402"/>
            <a:ext cx="585720" cy="585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79390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4112</TotalTime>
  <Words>912</Words>
  <Application>Microsoft Office PowerPoint</Application>
  <PresentationFormat>Panorámica</PresentationFormat>
  <Paragraphs>114</Paragraphs>
  <Slides>13</Slides>
  <Notes>5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13</vt:i4>
      </vt:variant>
    </vt:vector>
  </HeadingPairs>
  <TitlesOfParts>
    <vt:vector size="21" baseType="lpstr">
      <vt:lpstr>Arial</vt:lpstr>
      <vt:lpstr>Calibri</vt:lpstr>
      <vt:lpstr>Calibri Light</vt:lpstr>
      <vt:lpstr>Wingdings</vt:lpstr>
      <vt:lpstr>Work Sans</vt:lpstr>
      <vt:lpstr>Work Sans Light</vt:lpstr>
      <vt:lpstr>Work Sans Medium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Problema</vt:lpstr>
      <vt:lpstr>Presentación de PowerPoint</vt:lpstr>
      <vt:lpstr>Justificación</vt:lpstr>
      <vt:lpstr>Presentación de PowerPoint</vt:lpstr>
      <vt:lpstr>Alcance</vt:lpstr>
      <vt:lpstr>Delimitación</vt:lpstr>
      <vt:lpstr>Presentación de PowerPoint</vt:lpstr>
      <vt:lpstr>Entregables Proyecto Formativo por Trimestre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Jorge Enrique Pedraza Sanchez</dc:creator>
  <cp:lastModifiedBy>IAC Contratos 05</cp:lastModifiedBy>
  <cp:revision>97</cp:revision>
  <dcterms:created xsi:type="dcterms:W3CDTF">2020-10-01T23:51:28Z</dcterms:created>
  <dcterms:modified xsi:type="dcterms:W3CDTF">2023-04-04T21:45:31Z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299739c-ad3d-4908-806e-4d91151a6e13_Enabled">
    <vt:lpwstr>true</vt:lpwstr>
  </property>
  <property fmtid="{D5CDD505-2E9C-101B-9397-08002B2CF9AE}" pid="3" name="MSIP_Label_1299739c-ad3d-4908-806e-4d91151a6e13_Method">
    <vt:lpwstr>Standard</vt:lpwstr>
  </property>
  <property fmtid="{D5CDD505-2E9C-101B-9397-08002B2CF9AE}" pid="4" name="MSIP_Label_1299739c-ad3d-4908-806e-4d91151a6e13_Name">
    <vt:lpwstr>All Employees (Unrestricted)</vt:lpwstr>
  </property>
  <property fmtid="{D5CDD505-2E9C-101B-9397-08002B2CF9AE}" pid="5" name="MSIP_Label_1299739c-ad3d-4908-806e-4d91151a6e13_SiteId">
    <vt:lpwstr>cbc2c381-2f2e-4d93-91d1-506c9316ace7</vt:lpwstr>
  </property>
  <property fmtid="{D5CDD505-2E9C-101B-9397-08002B2CF9AE}" pid="6" name="MSIP_Label_1299739c-ad3d-4908-806e-4d91151a6e13_ContentBits">
    <vt:lpwstr>0</vt:lpwstr>
  </property>
  <property fmtid="{D5CDD505-2E9C-101B-9397-08002B2CF9AE}" pid="7" name="MSIP_Label_1299739c-ad3d-4908-806e-4d91151a6e13_SetDate">
    <vt:lpwstr>2022-08-12T19:17:55Z</vt:lpwstr>
  </property>
  <property fmtid="{D5CDD505-2E9C-101B-9397-08002B2CF9AE}" pid="8" name="MSIP_Label_1299739c-ad3d-4908-806e-4d91151a6e13_ActionId">
    <vt:lpwstr>8c6bc714-34a9-4b82-914e-50b1377a2da4</vt:lpwstr>
  </property>
</Properties>
</file>